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64" r:id="rId3"/>
    <p:sldId id="265" r:id="rId4"/>
    <p:sldId id="276" r:id="rId5"/>
    <p:sldId id="257" r:id="rId6"/>
    <p:sldId id="279" r:id="rId7"/>
    <p:sldId id="258" r:id="rId8"/>
    <p:sldId id="280" r:id="rId9"/>
    <p:sldId id="281" r:id="rId10"/>
    <p:sldId id="282" r:id="rId11"/>
    <p:sldId id="286" r:id="rId12"/>
    <p:sldId id="283" r:id="rId13"/>
    <p:sldId id="293" r:id="rId14"/>
    <p:sldId id="284" r:id="rId15"/>
    <p:sldId id="287" r:id="rId16"/>
    <p:sldId id="260" r:id="rId17"/>
    <p:sldId id="294" r:id="rId18"/>
    <p:sldId id="295" r:id="rId19"/>
    <p:sldId id="262" r:id="rId20"/>
    <p:sldId id="290" r:id="rId21"/>
    <p:sldId id="268" r:id="rId22"/>
    <p:sldId id="273" r:id="rId23"/>
    <p:sldId id="291" r:id="rId24"/>
    <p:sldId id="288" r:id="rId25"/>
    <p:sldId id="269" r:id="rId26"/>
    <p:sldId id="278" r:id="rId27"/>
    <p:sldId id="270" r:id="rId28"/>
    <p:sldId id="274" r:id="rId29"/>
    <p:sldId id="275" r:id="rId30"/>
    <p:sldId id="292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9-15T18:54:21.95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C2634-C06D-4905-8EAB-4A2DABF5B81F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F5341-79C3-430C-9685-B91B96E43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27-Aug-20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415750124/gustatory-pathway-diagra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hungryjpeg.com/product/3621001-realistic-tongue-with-basic-taste-areas-tasting-map-in-human-mouth-s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tinugeorge319/taste-pathwa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ap/chapter/taste-and-olfaction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b.bioninja.com.au/options/option-a-neurobiology-and/a3-perception-of-stimuli/olfaction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st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7851648" cy="1828800"/>
          </a:xfrm>
        </p:spPr>
        <p:txBody>
          <a:bodyPr/>
          <a:lstStyle/>
          <a:p>
            <a:r>
              <a:rPr lang="en-US" dirty="0" smtClean="0"/>
              <a:t>Physiology of Taste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 Deepa G S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SKHMC</a:t>
            </a:r>
          </a:p>
          <a:p>
            <a:r>
              <a:rPr lang="en-US" dirty="0" err="1" smtClean="0"/>
              <a:t>Kulasekaram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PATHWAY FOR 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Second order </a:t>
            </a:r>
            <a:r>
              <a:rPr lang="en-US" b="1" dirty="0" err="1" smtClean="0"/>
              <a:t>neuron:Nucleus</a:t>
            </a:r>
            <a:r>
              <a:rPr lang="en-US" b="1" dirty="0" smtClean="0"/>
              <a:t> of </a:t>
            </a:r>
            <a:r>
              <a:rPr lang="en-US" b="1" dirty="0" err="1" smtClean="0"/>
              <a:t>tractus</a:t>
            </a:r>
            <a:r>
              <a:rPr lang="en-US" b="1" dirty="0" smtClean="0"/>
              <a:t> </a:t>
            </a:r>
            <a:r>
              <a:rPr lang="en-US" b="1" dirty="0" err="1" smtClean="0"/>
              <a:t>solitarius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   Axons of second order neurons run through </a:t>
            </a:r>
            <a:r>
              <a:rPr lang="en-US" b="1" dirty="0" smtClean="0"/>
              <a:t>medial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lemniscus</a:t>
            </a:r>
            <a:r>
              <a:rPr lang="en-US" b="1" dirty="0" smtClean="0"/>
              <a:t> and terminate in </a:t>
            </a:r>
            <a:r>
              <a:rPr lang="en-US" b="1" dirty="0" err="1" smtClean="0"/>
              <a:t>posteroventral</a:t>
            </a:r>
            <a:r>
              <a:rPr lang="en-US" b="1" dirty="0" smtClean="0"/>
              <a:t> nucleus</a:t>
            </a:r>
          </a:p>
          <a:p>
            <a:pPr>
              <a:buNone/>
            </a:pPr>
            <a:r>
              <a:rPr lang="en-US" b="1" dirty="0" smtClean="0"/>
              <a:t>    of thalamus.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Third order neuron: </a:t>
            </a:r>
            <a:r>
              <a:rPr lang="en-US" dirty="0" err="1" smtClean="0"/>
              <a:t>Posteroventral</a:t>
            </a:r>
            <a:r>
              <a:rPr lang="en-US" dirty="0" smtClean="0"/>
              <a:t> nucleus of thalamus. </a:t>
            </a:r>
          </a:p>
          <a:p>
            <a:pPr>
              <a:buNone/>
            </a:pPr>
            <a:r>
              <a:rPr lang="en-US" dirty="0" smtClean="0"/>
              <a:t>      Axons from third order neurons project into </a:t>
            </a:r>
            <a:r>
              <a:rPr lang="en-US" b="1" dirty="0" smtClean="0"/>
              <a:t>parietal</a:t>
            </a:r>
          </a:p>
          <a:p>
            <a:pPr>
              <a:buNone/>
            </a:pPr>
            <a:r>
              <a:rPr lang="en-US" b="1" dirty="0" smtClean="0"/>
              <a:t>      lobe of the cerebral cortex.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818057"/>
            <a:ext cx="8046508" cy="565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14600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https://quizlet.com/415750124/gustatory-pathway-diagram/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PATHWAY FOR 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TASTE CENTER</a:t>
            </a:r>
          </a:p>
          <a:p>
            <a:pPr>
              <a:buNone/>
            </a:pPr>
            <a:endParaRPr lang="en-US" b="1" dirty="0" smtClean="0"/>
          </a:p>
          <a:p>
            <a:pPr algn="just"/>
            <a:r>
              <a:rPr lang="en-US" dirty="0" smtClean="0"/>
              <a:t>Center for taste sensation is in </a:t>
            </a:r>
            <a:r>
              <a:rPr lang="en-US" dirty="0" err="1" smtClean="0"/>
              <a:t>opercular</a:t>
            </a:r>
            <a:r>
              <a:rPr lang="en-US" dirty="0" smtClean="0"/>
              <a:t> insular cortex, i.e. in the lower part of </a:t>
            </a:r>
            <a:r>
              <a:rPr lang="en-US" dirty="0" err="1" smtClean="0"/>
              <a:t>postcentral</a:t>
            </a:r>
            <a:r>
              <a:rPr lang="en-US" dirty="0" smtClean="0"/>
              <a:t> </a:t>
            </a:r>
            <a:r>
              <a:rPr lang="en-US" dirty="0" err="1" smtClean="0"/>
              <a:t>gyrus</a:t>
            </a:r>
            <a:r>
              <a:rPr lang="en-US" dirty="0" smtClean="0"/>
              <a:t>, which receives </a:t>
            </a:r>
            <a:r>
              <a:rPr lang="en-US" dirty="0" err="1" smtClean="0"/>
              <a:t>cutaneous</a:t>
            </a:r>
            <a:r>
              <a:rPr lang="en-US" dirty="0" smtClean="0"/>
              <a:t> sensations from face.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Thus, the taste fibers do not have an independent cortical projection.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Mechanism of taste perception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Taste producing substance dissolves in oral fluid and acts by forming weak attachment to receptors on </a:t>
            </a:r>
            <a:r>
              <a:rPr lang="en-US" dirty="0" err="1" smtClean="0"/>
              <a:t>microvilli</a:t>
            </a:r>
            <a:r>
              <a:rPr lang="en-US" dirty="0" smtClean="0"/>
              <a:t> of gustatory cells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This combination evokes generator potential in receptor cell and action potential generated in sensory nerves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4000" b="1" dirty="0" smtClean="0"/>
              <a:t>PRIMARY TASTE SENSATIONS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Primary or fundamental taste sensations are divided</a:t>
            </a:r>
          </a:p>
          <a:p>
            <a:pPr>
              <a:buNone/>
            </a:pPr>
            <a:r>
              <a:rPr lang="en-US" sz="2800" dirty="0" smtClean="0"/>
              <a:t>into five types:</a:t>
            </a:r>
          </a:p>
          <a:p>
            <a:pPr>
              <a:buNone/>
            </a:pPr>
            <a:r>
              <a:rPr lang="en-US" sz="2800" dirty="0" smtClean="0"/>
              <a:t>1. Sweet</a:t>
            </a:r>
          </a:p>
          <a:p>
            <a:pPr>
              <a:buNone/>
            </a:pPr>
            <a:r>
              <a:rPr lang="en-US" sz="2800" dirty="0" smtClean="0"/>
              <a:t>2. Salt</a:t>
            </a:r>
          </a:p>
          <a:p>
            <a:pPr>
              <a:buNone/>
            </a:pPr>
            <a:r>
              <a:rPr lang="en-US" sz="2800" dirty="0" smtClean="0"/>
              <a:t>3. Sour</a:t>
            </a:r>
          </a:p>
          <a:p>
            <a:pPr>
              <a:buNone/>
            </a:pPr>
            <a:r>
              <a:rPr lang="en-US" sz="2800" dirty="0" smtClean="0"/>
              <a:t>4. Bitter</a:t>
            </a:r>
          </a:p>
          <a:p>
            <a:pPr>
              <a:buNone/>
            </a:pPr>
            <a:r>
              <a:rPr lang="en-US" sz="2800" dirty="0" smtClean="0"/>
              <a:t>5. </a:t>
            </a:r>
            <a:r>
              <a:rPr lang="en-US" sz="2800" dirty="0" err="1" smtClean="0"/>
              <a:t>Umami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Man can perceive more than 100 different tastes.</a:t>
            </a:r>
          </a:p>
          <a:p>
            <a:pPr>
              <a:buNone/>
            </a:pPr>
            <a:r>
              <a:rPr lang="en-US" sz="2800" dirty="0" smtClean="0"/>
              <a:t>Other taste sensations are just the combination of two</a:t>
            </a:r>
          </a:p>
          <a:p>
            <a:pPr>
              <a:buNone/>
            </a:pPr>
            <a:r>
              <a:rPr lang="en-US" sz="2800" dirty="0" smtClean="0"/>
              <a:t>or more primary taste sensations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Taste areas</a:t>
            </a:r>
            <a:endParaRPr lang="en-US" dirty="0"/>
          </a:p>
        </p:txBody>
      </p:sp>
      <p:pic>
        <p:nvPicPr>
          <p:cNvPr id="2050" name="Picture 2" descr="C:\Users\Windows\Desktop\800_3621001_sbkf0slysc0wzgxac74ivfg05ntdgu0qcywtpx6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4525" y="1320832"/>
            <a:ext cx="7617475" cy="50751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647700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smtClean="0">
                <a:hlinkClick r:id="rId3"/>
              </a:rPr>
              <a:t>https://thehungryjpeg.com/product/3621001-realistic-tongue-with-basic-taste-areas-tasting-map-in-human-mouth-sw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ste-pathway-1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85680" cy="6858000"/>
          </a:xfrm>
        </p:spPr>
      </p:pic>
      <p:sp>
        <p:nvSpPr>
          <p:cNvPr id="5" name="Rectangle 4"/>
          <p:cNvSpPr/>
          <p:nvPr/>
        </p:nvSpPr>
        <p:spPr>
          <a:xfrm>
            <a:off x="26670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https://www.slideshare.net/tinugeorge319/taste-pathway</a:t>
            </a:r>
            <a:endParaRPr lang="en-US" sz="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taste sensation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 of stimulation-Threshold decreases when area of stimulation increases</a:t>
            </a:r>
          </a:p>
          <a:p>
            <a:r>
              <a:rPr lang="en-US" dirty="0" smtClean="0"/>
              <a:t>Duration-If duration is more response is quick</a:t>
            </a:r>
          </a:p>
          <a:p>
            <a:r>
              <a:rPr lang="en-US" dirty="0" smtClean="0"/>
              <a:t>Temperature-maximum sensitivity T 30-40° C.</a:t>
            </a:r>
          </a:p>
          <a:p>
            <a:r>
              <a:rPr lang="en-US" dirty="0" smtClean="0"/>
              <a:t>Olfaction-</a:t>
            </a:r>
            <a:r>
              <a:rPr lang="en-US" dirty="0" err="1" smtClean="0"/>
              <a:t>flavours</a:t>
            </a:r>
            <a:r>
              <a:rPr lang="en-US" dirty="0" smtClean="0"/>
              <a:t> of foods are combinations of taste and smell</a:t>
            </a:r>
          </a:p>
          <a:p>
            <a:r>
              <a:rPr lang="en-US" dirty="0" smtClean="0"/>
              <a:t>Individual variation-reduction in old age</a:t>
            </a:r>
          </a:p>
          <a:p>
            <a:r>
              <a:rPr lang="en-US" dirty="0" smtClean="0"/>
              <a:t>Sex-</a:t>
            </a:r>
            <a:r>
              <a:rPr lang="en-US" dirty="0" err="1" smtClean="0"/>
              <a:t>Womne</a:t>
            </a:r>
            <a:r>
              <a:rPr lang="en-US" dirty="0" smtClean="0"/>
              <a:t> more sensitive to sweet and salt and less sensitive to sour than man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affecting taste sensation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Adaptation-Taste buds quickly adapts to a particular taste if we apply </a:t>
            </a:r>
            <a:r>
              <a:rPr lang="en-US" dirty="0" smtClean="0"/>
              <a:t>continuously  </a:t>
            </a:r>
            <a:r>
              <a:rPr lang="en-US" dirty="0" smtClean="0"/>
              <a:t>a substance on tongue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Taste preference-prefer food based on the need of body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adrenelectamized</a:t>
            </a:r>
            <a:r>
              <a:rPr lang="en-US" dirty="0" smtClean="0"/>
              <a:t> persons prefer salt water to pure water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Affective nature of food- </a:t>
            </a:r>
            <a:r>
              <a:rPr lang="en-US" dirty="0" err="1" smtClean="0"/>
              <a:t>Pleasentness</a:t>
            </a:r>
            <a:r>
              <a:rPr lang="en-US" dirty="0" smtClean="0"/>
              <a:t> and unpleasantness are the affective nature of food which makes an individual reject or accept a food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Applied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Aguesia</a:t>
            </a:r>
            <a:r>
              <a:rPr lang="en-US" dirty="0" smtClean="0"/>
              <a:t>-loss of taste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Hypoguesia</a:t>
            </a:r>
            <a:r>
              <a:rPr lang="en-US" dirty="0" smtClean="0"/>
              <a:t> is the decrease in taste </a:t>
            </a:r>
            <a:r>
              <a:rPr lang="en-US" dirty="0" smtClean="0"/>
              <a:t>sensation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Dysguesia</a:t>
            </a:r>
            <a:r>
              <a:rPr lang="en-US" dirty="0" smtClean="0"/>
              <a:t>-altered Taste sensation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b="1" dirty="0" smtClean="0"/>
              <a:t>Taste buds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Receptor organs for </a:t>
            </a:r>
            <a:r>
              <a:rPr lang="en-US" dirty="0" smtClean="0"/>
              <a:t>taste sensation </a:t>
            </a:r>
            <a:r>
              <a:rPr lang="en-US" dirty="0" smtClean="0"/>
              <a:t>or </a:t>
            </a:r>
            <a:r>
              <a:rPr lang="en-US" dirty="0" err="1" smtClean="0"/>
              <a:t>gustation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No-10,000</a:t>
            </a:r>
          </a:p>
          <a:p>
            <a:endParaRPr lang="en-US" dirty="0" smtClean="0"/>
          </a:p>
          <a:p>
            <a:r>
              <a:rPr lang="en-US" dirty="0" smtClean="0"/>
              <a:t>Measurement-50-70micrometer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Physiology of  Smell(Olfaction)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Olfactory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Situation-yellowish brown olfactory mucus membrane in</a:t>
            </a:r>
          </a:p>
          <a:p>
            <a:pPr>
              <a:buNone/>
            </a:pPr>
            <a:r>
              <a:rPr lang="en-US" dirty="0" smtClean="0"/>
              <a:t>the roof of nasal cavity</a:t>
            </a:r>
          </a:p>
          <a:p>
            <a:pPr>
              <a:buNone/>
            </a:pPr>
            <a:r>
              <a:rPr lang="en-US" dirty="0" smtClean="0"/>
              <a:t>500 m square</a:t>
            </a:r>
          </a:p>
          <a:p>
            <a:pPr>
              <a:buNone/>
            </a:pPr>
            <a:r>
              <a:rPr lang="en-US" b="1" dirty="0" smtClean="0"/>
              <a:t>cells</a:t>
            </a:r>
          </a:p>
          <a:p>
            <a:r>
              <a:rPr lang="en-US" dirty="0" smtClean="0"/>
              <a:t>10-20 million receptor cells-(6-12 cilia)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sustentacular</a:t>
            </a:r>
            <a:r>
              <a:rPr lang="en-US" dirty="0" smtClean="0"/>
              <a:t> cells (</a:t>
            </a:r>
            <a:r>
              <a:rPr lang="en-US" dirty="0" err="1" smtClean="0"/>
              <a:t>lecithin,phospholipids,auto</a:t>
            </a:r>
            <a:r>
              <a:rPr lang="en-US" dirty="0" smtClean="0"/>
              <a:t> oxidation products)</a:t>
            </a:r>
          </a:p>
          <a:p>
            <a:r>
              <a:rPr lang="en-US" dirty="0" smtClean="0"/>
              <a:t> Mucus secreting bowman’s glands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Olfactory receptors</a:t>
            </a:r>
            <a:endParaRPr lang="en-US" b="1" dirty="0"/>
          </a:p>
        </p:txBody>
      </p:sp>
      <p:pic>
        <p:nvPicPr>
          <p:cNvPr id="1026" name="Picture 2" descr="C:\Users\Windows\Desktop\figure-36-03-0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6221" y="1752600"/>
            <a:ext cx="6853897" cy="47574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https://courses.lumenlearning.com/boundless-ap/chapter/taste-and-olfaction/</a:t>
            </a:r>
            <a:endParaRPr lang="en-US" sz="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indows\Desktop\olfaction_med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874" y="838201"/>
            <a:ext cx="8460326" cy="58168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66733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" dirty="0" smtClean="0">
                <a:hlinkClick r:id="rId3"/>
              </a:rPr>
              <a:t>https://ib.bioninja.com.au/options/option-a-neurobiology-and/a3-perception-of-stimuli/olfaction.html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Olfactory </a:t>
            </a:r>
            <a:r>
              <a:rPr lang="en-US" b="1" dirty="0" smtClean="0"/>
              <a:t>Pathway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sz="3000" dirty="0" smtClean="0"/>
              <a:t>Axons of  </a:t>
            </a:r>
            <a:r>
              <a:rPr lang="en-US" sz="3000" b="1" dirty="0" smtClean="0"/>
              <a:t>bipolar olfactory receptors pierce the </a:t>
            </a:r>
            <a:r>
              <a:rPr lang="en-US" sz="3000" b="1" dirty="0" err="1" smtClean="0"/>
              <a:t>cribriform</a:t>
            </a:r>
            <a:r>
              <a:rPr lang="en-US" sz="3000" b="1" dirty="0" smtClean="0"/>
              <a:t> plate of </a:t>
            </a:r>
            <a:r>
              <a:rPr lang="en-US" sz="3000" b="1" dirty="0" err="1" smtClean="0"/>
              <a:t>ethmoid</a:t>
            </a:r>
            <a:r>
              <a:rPr lang="en-US" sz="3000" b="1" dirty="0" smtClean="0"/>
              <a:t> bone and reach the olfactory bulb</a:t>
            </a:r>
          </a:p>
          <a:p>
            <a:pPr algn="just">
              <a:lnSpc>
                <a:spcPct val="120000"/>
              </a:lnSpc>
            </a:pPr>
            <a:r>
              <a:rPr lang="en-US" sz="3000" b="1" dirty="0" smtClean="0"/>
              <a:t>Axons synapse with dendrites </a:t>
            </a:r>
            <a:r>
              <a:rPr lang="en-US" sz="3000" dirty="0" smtClean="0"/>
              <a:t>of </a:t>
            </a:r>
            <a:r>
              <a:rPr lang="en-US" sz="3000" b="1" dirty="0" smtClean="0"/>
              <a:t>mitral cells and tufted cells </a:t>
            </a:r>
          </a:p>
          <a:p>
            <a:pPr algn="just">
              <a:lnSpc>
                <a:spcPct val="120000"/>
              </a:lnSpc>
            </a:pPr>
            <a:r>
              <a:rPr lang="en-US" sz="3000" b="1" dirty="0" smtClean="0"/>
              <a:t>Different groups of these synapses  </a:t>
            </a:r>
            <a:r>
              <a:rPr lang="en-US" sz="3000" dirty="0" smtClean="0"/>
              <a:t>form globular structures called </a:t>
            </a:r>
            <a:r>
              <a:rPr lang="en-US" sz="3000" b="1" dirty="0" smtClean="0"/>
              <a:t>olfactory </a:t>
            </a:r>
            <a:r>
              <a:rPr lang="en-US" sz="3000" b="1" dirty="0" err="1" smtClean="0"/>
              <a:t>glomeruli</a:t>
            </a:r>
            <a:r>
              <a:rPr lang="en-US" sz="3300" b="1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dirty="0" smtClean="0"/>
              <a:t>Axons of mitral cells and tufted cells leave the olfactory bulb and form </a:t>
            </a:r>
            <a:r>
              <a:rPr lang="en-US" sz="2800" b="1" dirty="0" smtClean="0"/>
              <a:t>olfactory tract.</a:t>
            </a:r>
          </a:p>
          <a:p>
            <a:pPr algn="just"/>
            <a:endParaRPr lang="en-US" sz="28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_10_55_label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108" y="755740"/>
            <a:ext cx="5835892" cy="610226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1999"/>
            <a:ext cx="7315200" cy="594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29000" y="6629400"/>
            <a:ext cx="396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Picture </a:t>
            </a:r>
            <a:r>
              <a:rPr lang="en-US" sz="800" dirty="0" err="1" smtClean="0"/>
              <a:t>Courtesy:Guyton</a:t>
            </a:r>
            <a:r>
              <a:rPr lang="en-US" sz="800" dirty="0" smtClean="0"/>
              <a:t> and Hall’s Text book of Medical Physiology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23-05-978143770294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219200"/>
            <a:ext cx="5791199" cy="5181599"/>
          </a:xfrm>
        </p:spPr>
      </p:pic>
      <p:sp>
        <p:nvSpPr>
          <p:cNvPr id="4" name="Rectangle 3"/>
          <p:cNvSpPr/>
          <p:nvPr/>
        </p:nvSpPr>
        <p:spPr>
          <a:xfrm>
            <a:off x="1905000" y="6858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Olfactory Pathway</a:t>
            </a:r>
            <a:endParaRPr lang="en-US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86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smtClean="0"/>
              <a:t>Olfactory Pathway</a:t>
            </a:r>
            <a:endParaRPr lang="en-US" sz="2400" dirty="0" smtClean="0"/>
          </a:p>
          <a:p>
            <a:pPr>
              <a:buNone/>
            </a:pPr>
            <a:r>
              <a:rPr lang="en-US" dirty="0" smtClean="0"/>
              <a:t>Axons of mitral cells form Lateral </a:t>
            </a:r>
            <a:r>
              <a:rPr lang="en-US" dirty="0" err="1" smtClean="0"/>
              <a:t>striae</a:t>
            </a:r>
            <a:r>
              <a:rPr lang="en-US" dirty="0" smtClean="0"/>
              <a:t>- Olfactory cortex which</a:t>
            </a:r>
          </a:p>
          <a:p>
            <a:pPr>
              <a:buNone/>
            </a:pPr>
            <a:r>
              <a:rPr lang="en-US" dirty="0" smtClean="0"/>
              <a:t>includes </a:t>
            </a:r>
            <a:endParaRPr lang="en-US" dirty="0" smtClean="0"/>
          </a:p>
          <a:p>
            <a:r>
              <a:rPr lang="en-US" dirty="0" smtClean="0"/>
              <a:t>Ant. Olfactory nucleus- </a:t>
            </a:r>
            <a:r>
              <a:rPr lang="en-US" dirty="0" err="1" smtClean="0"/>
              <a:t>cordination</a:t>
            </a:r>
            <a:r>
              <a:rPr lang="en-US" dirty="0" smtClean="0"/>
              <a:t> of input from </a:t>
            </a:r>
            <a:r>
              <a:rPr lang="en-US" dirty="0" err="1" smtClean="0"/>
              <a:t>contralateral</a:t>
            </a:r>
            <a:r>
              <a:rPr lang="en-US" dirty="0" smtClean="0"/>
              <a:t> olfactory cortex</a:t>
            </a:r>
          </a:p>
          <a:p>
            <a:r>
              <a:rPr lang="en-US" dirty="0" err="1" smtClean="0"/>
              <a:t>Pyriform</a:t>
            </a:r>
            <a:r>
              <a:rPr lang="en-US" dirty="0" smtClean="0"/>
              <a:t> cortex-discrimination and perception</a:t>
            </a:r>
          </a:p>
          <a:p>
            <a:r>
              <a:rPr lang="en-US" dirty="0" err="1" smtClean="0"/>
              <a:t>Amygdala</a:t>
            </a:r>
            <a:r>
              <a:rPr lang="en-US" dirty="0" smtClean="0"/>
              <a:t>-emotional response</a:t>
            </a:r>
          </a:p>
          <a:p>
            <a:r>
              <a:rPr lang="en-US" dirty="0" err="1" smtClean="0"/>
              <a:t>Entorhinal</a:t>
            </a:r>
            <a:r>
              <a:rPr lang="en-US" dirty="0" smtClean="0"/>
              <a:t> cortex-olfactory memories</a:t>
            </a:r>
          </a:p>
          <a:p>
            <a:pPr>
              <a:buNone/>
            </a:pPr>
            <a:r>
              <a:rPr lang="en-US" dirty="0" smtClean="0"/>
              <a:t>Intermediate </a:t>
            </a:r>
            <a:r>
              <a:rPr lang="en-US" dirty="0" err="1" smtClean="0"/>
              <a:t>striae</a:t>
            </a:r>
            <a:r>
              <a:rPr lang="en-US" dirty="0" smtClean="0"/>
              <a:t>-Olfactory  tubercle and hence limbic </a:t>
            </a:r>
          </a:p>
          <a:p>
            <a:pPr>
              <a:buNone/>
            </a:pPr>
            <a:r>
              <a:rPr lang="en-US" dirty="0" smtClean="0"/>
              <a:t>system</a:t>
            </a:r>
          </a:p>
          <a:p>
            <a:pPr>
              <a:buNone/>
            </a:pPr>
            <a:r>
              <a:rPr lang="en-US" dirty="0" smtClean="0"/>
              <a:t>Axons of tufted cells form Medial </a:t>
            </a:r>
            <a:r>
              <a:rPr lang="en-US" dirty="0" smtClean="0"/>
              <a:t>olfactory </a:t>
            </a:r>
            <a:r>
              <a:rPr lang="en-US" dirty="0" err="1" smtClean="0"/>
              <a:t>striae</a:t>
            </a:r>
            <a:r>
              <a:rPr lang="en-US" dirty="0" smtClean="0"/>
              <a:t>-Granule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cells in </a:t>
            </a:r>
            <a:r>
              <a:rPr lang="en-US" dirty="0" smtClean="0"/>
              <a:t>opposite </a:t>
            </a:r>
            <a:r>
              <a:rPr lang="en-US" dirty="0" err="1" smtClean="0"/>
              <a:t>olfactorybulb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Glomerulus receives impulses from 2600 receptors and passes  to 24 mitral cells and 68 tufted cells</a:t>
            </a:r>
          </a:p>
          <a:p>
            <a:pPr>
              <a:buNone/>
            </a:pPr>
            <a:r>
              <a:rPr lang="en-US" b="1" dirty="0" smtClean="0"/>
              <a:t>Applied Aspects</a:t>
            </a:r>
          </a:p>
          <a:p>
            <a:pPr>
              <a:buNone/>
            </a:pPr>
            <a:r>
              <a:rPr lang="en-US" b="1" dirty="0" err="1" smtClean="0"/>
              <a:t>Anosmia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Complete absence of smell</a:t>
            </a:r>
          </a:p>
          <a:p>
            <a:pPr>
              <a:buNone/>
            </a:pPr>
            <a:r>
              <a:rPr lang="en-US" b="1" dirty="0" err="1" smtClean="0"/>
              <a:t>Parosmia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Alteration in </a:t>
            </a:r>
            <a:r>
              <a:rPr lang="en-US" dirty="0" err="1" smtClean="0"/>
              <a:t>charecter</a:t>
            </a:r>
            <a:r>
              <a:rPr lang="en-US" dirty="0" smtClean="0"/>
              <a:t> of smell</a:t>
            </a:r>
          </a:p>
          <a:p>
            <a:pPr>
              <a:buNone/>
            </a:pPr>
            <a:r>
              <a:rPr lang="en-US" b="1" dirty="0" err="1" smtClean="0"/>
              <a:t>Hyposmia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Reduction in sense of smell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Situation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 smtClean="0"/>
              <a:t>Fungiform</a:t>
            </a:r>
            <a:r>
              <a:rPr lang="en-US" sz="2800" b="1" dirty="0" smtClean="0"/>
              <a:t> papillae</a:t>
            </a:r>
            <a:r>
              <a:rPr lang="en-US" sz="2800" dirty="0" smtClean="0"/>
              <a:t>- </a:t>
            </a:r>
            <a:r>
              <a:rPr lang="en-US" sz="2800" dirty="0" smtClean="0"/>
              <a:t>Ant 2/3 of tongue,5 taste buds/ </a:t>
            </a:r>
            <a:r>
              <a:rPr lang="en-US" sz="2800" dirty="0" smtClean="0"/>
              <a:t>papillae</a:t>
            </a:r>
          </a:p>
          <a:p>
            <a:pPr>
              <a:lnSpc>
                <a:spcPct val="120000"/>
              </a:lnSpc>
            </a:pPr>
            <a:r>
              <a:rPr lang="en-US" sz="2800" b="1" dirty="0" err="1" smtClean="0"/>
              <a:t>Filiform</a:t>
            </a:r>
            <a:r>
              <a:rPr lang="en-US" sz="2800" b="1" dirty="0" smtClean="0"/>
              <a:t> papillae</a:t>
            </a:r>
            <a:r>
              <a:rPr lang="en-US" sz="2800" dirty="0" smtClean="0"/>
              <a:t>- diverging rows to right and left of midline, No taste buds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b="1" dirty="0" err="1" smtClean="0"/>
              <a:t>Circumvallate</a:t>
            </a:r>
            <a:r>
              <a:rPr lang="en-US" sz="2800" b="1" dirty="0" smtClean="0"/>
              <a:t> papillae</a:t>
            </a:r>
            <a:r>
              <a:rPr lang="en-US" sz="2800" dirty="0" smtClean="0"/>
              <a:t>- </a:t>
            </a:r>
            <a:r>
              <a:rPr lang="en-US" sz="2800" dirty="0" smtClean="0"/>
              <a:t>in the form of inverted V on the back </a:t>
            </a:r>
            <a:r>
              <a:rPr lang="en-US" sz="2800" dirty="0" smtClean="0"/>
              <a:t>of tongue-100taste bud/papillae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b="1" dirty="0" smtClean="0"/>
              <a:t>Foliate</a:t>
            </a:r>
            <a:r>
              <a:rPr lang="en-US" sz="2800" dirty="0" smtClean="0"/>
              <a:t>- </a:t>
            </a:r>
            <a:r>
              <a:rPr lang="en-US" sz="2800" dirty="0" err="1" smtClean="0"/>
              <a:t>posterolateral</a:t>
            </a:r>
            <a:r>
              <a:rPr lang="en-US" sz="2800" dirty="0" smtClean="0"/>
              <a:t> surface of tongue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b="1" dirty="0" smtClean="0"/>
              <a:t>Pharyngeal and laryngeal taste buds</a:t>
            </a:r>
            <a:r>
              <a:rPr lang="en-US" sz="2800" dirty="0" smtClean="0"/>
              <a:t>-</a:t>
            </a:r>
            <a:r>
              <a:rPr lang="en-US" sz="2800" dirty="0" err="1" smtClean="0"/>
              <a:t>vagus</a:t>
            </a:r>
            <a:r>
              <a:rPr lang="en-US" sz="28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/>
              <a:t>Palatal taste buds</a:t>
            </a:r>
            <a:r>
              <a:rPr lang="en-US" sz="2800" dirty="0" smtClean="0"/>
              <a:t>-Facial N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smtClean="0"/>
              <a:t>Reference: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Text Book of </a:t>
            </a:r>
            <a:r>
              <a:rPr lang="en-US" sz="2400" dirty="0" err="1" smtClean="0"/>
              <a:t>Physiology,A.K.JainFourth</a:t>
            </a:r>
            <a:r>
              <a:rPr lang="en-US" sz="2400" dirty="0" smtClean="0"/>
              <a:t> edition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Essentials </a:t>
            </a:r>
            <a:r>
              <a:rPr lang="en-US" sz="2400" dirty="0" smtClean="0"/>
              <a:t>of medical Physiology</a:t>
            </a:r>
            <a:r>
              <a:rPr lang="en-US" sz="2400" dirty="0" smtClean="0"/>
              <a:t>: </a:t>
            </a:r>
            <a:r>
              <a:rPr lang="en-US" sz="2400" dirty="0" err="1" smtClean="0"/>
              <a:t>K.sembulinhgam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sembulingam,Eigth</a:t>
            </a:r>
            <a:r>
              <a:rPr lang="en-US" sz="2400" dirty="0" smtClean="0"/>
              <a:t> </a:t>
            </a:r>
            <a:r>
              <a:rPr lang="en-US" sz="2400" dirty="0" smtClean="0"/>
              <a:t>edition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Text book of Medical </a:t>
            </a:r>
            <a:r>
              <a:rPr lang="en-US" sz="2400" dirty="0" err="1" smtClean="0"/>
              <a:t>Physiology,Geetha</a:t>
            </a:r>
            <a:r>
              <a:rPr lang="en-US" sz="2400" dirty="0" smtClean="0"/>
              <a:t> N,2</a:t>
            </a:r>
            <a:r>
              <a:rPr lang="en-US" sz="2400" baseline="30000" dirty="0" smtClean="0"/>
              <a:t>nd </a:t>
            </a:r>
            <a:r>
              <a:rPr lang="en-US" sz="2400" dirty="0" smtClean="0"/>
              <a:t>edition.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</a:t>
            </a:r>
            <a:r>
              <a:rPr lang="en-US" sz="4000" b="1" dirty="0" smtClean="0"/>
              <a:t>THANK YOU</a:t>
            </a:r>
            <a:endParaRPr lang="en-U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rendo.2015.7-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90600"/>
            <a:ext cx="8288554" cy="5458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ustatory_receptor_cel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741071"/>
            <a:ext cx="7772400" cy="590623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Taste buds-Structure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87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Oval shaped </a:t>
            </a:r>
            <a:r>
              <a:rPr lang="en-US" sz="2800" dirty="0" err="1" smtClean="0"/>
              <a:t>multicellular</a:t>
            </a:r>
            <a:r>
              <a:rPr lang="en-US" sz="2800" dirty="0" smtClean="0"/>
              <a:t> structures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Types of cells present in taste buds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Basal cells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Supporting </a:t>
            </a:r>
            <a:r>
              <a:rPr lang="en-US" sz="2800" dirty="0" smtClean="0"/>
              <a:t>cells or </a:t>
            </a:r>
            <a:r>
              <a:rPr lang="en-US" sz="2800" dirty="0" err="1" smtClean="0"/>
              <a:t>sustentacular</a:t>
            </a:r>
            <a:r>
              <a:rPr lang="en-US" sz="2800" dirty="0" smtClean="0"/>
              <a:t> cells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Gustatory receptor </a:t>
            </a:r>
            <a:r>
              <a:rPr lang="en-US" sz="2800" dirty="0" smtClean="0"/>
              <a:t>cells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/>
              <a:t>Taste bud</a:t>
            </a:r>
            <a:endParaRPr lang="en-US" b="1" dirty="0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278" y="1462142"/>
            <a:ext cx="6286122" cy="5103015"/>
          </a:xfrm>
        </p:spPr>
      </p:pic>
      <p:sp>
        <p:nvSpPr>
          <p:cNvPr id="6" name="Rectangle 5"/>
          <p:cNvSpPr/>
          <p:nvPr/>
        </p:nvSpPr>
        <p:spPr>
          <a:xfrm>
            <a:off x="3886200" y="6642556"/>
            <a:ext cx="18053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https://en.wikipedia.org/wiki/Taste</a:t>
            </a: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Taste buds-Structure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Gustatory receptor cells</a:t>
            </a:r>
          </a:p>
          <a:p>
            <a:r>
              <a:rPr lang="en-US" sz="2400" dirty="0" smtClean="0"/>
              <a:t>A taste bud contains 50-150 receptor cells</a:t>
            </a:r>
          </a:p>
          <a:p>
            <a:r>
              <a:rPr lang="en-US" sz="2400" dirty="0" smtClean="0"/>
              <a:t>Extends full length of taste bud</a:t>
            </a:r>
          </a:p>
          <a:p>
            <a:r>
              <a:rPr lang="en-US" sz="2400" dirty="0" smtClean="0"/>
              <a:t>The receptor  </a:t>
            </a:r>
            <a:r>
              <a:rPr lang="en-US" sz="2400" dirty="0" smtClean="0"/>
              <a:t>cells </a:t>
            </a:r>
            <a:r>
              <a:rPr lang="en-US" sz="2400" dirty="0" smtClean="0"/>
              <a:t>have </a:t>
            </a:r>
            <a:r>
              <a:rPr lang="en-US" sz="2400" dirty="0" err="1" smtClean="0"/>
              <a:t>microvilli</a:t>
            </a:r>
            <a:r>
              <a:rPr lang="en-US" sz="2400" dirty="0" smtClean="0"/>
              <a:t>, which project into an opening in </a:t>
            </a:r>
            <a:r>
              <a:rPr lang="en-US" sz="2400" dirty="0" smtClean="0"/>
              <a:t>epithelium covering </a:t>
            </a:r>
            <a:r>
              <a:rPr lang="en-US" sz="2400" dirty="0" smtClean="0"/>
              <a:t>the tongue. This opening is called </a:t>
            </a:r>
            <a:r>
              <a:rPr lang="en-US" sz="2400" b="1" dirty="0" smtClean="0"/>
              <a:t>taste pore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/>
              <a:t>apical regions of receptor and supporting cells are joined by tight junctions</a:t>
            </a:r>
          </a:p>
          <a:p>
            <a:r>
              <a:rPr lang="en-US" sz="2400" dirty="0" smtClean="0"/>
              <a:t>Life span-10 days</a:t>
            </a:r>
          </a:p>
          <a:p>
            <a:r>
              <a:rPr lang="en-US" sz="2400" dirty="0" smtClean="0"/>
              <a:t>Each taste bud is innervated by 50 afferent fibers each afferent fiber receives input form 5 taste buds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/>
              <a:t>PATHWAY FOR 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RECEPTORS : </a:t>
            </a:r>
            <a:r>
              <a:rPr lang="en-US" dirty="0" smtClean="0"/>
              <a:t>type III cells </a:t>
            </a:r>
          </a:p>
          <a:p>
            <a:pPr>
              <a:buNone/>
            </a:pPr>
            <a:r>
              <a:rPr lang="en-US" b="1" dirty="0" smtClean="0"/>
              <a:t>FIRST ORDER NEURON</a:t>
            </a:r>
          </a:p>
          <a:p>
            <a:r>
              <a:rPr lang="en-US" dirty="0" smtClean="0"/>
              <a:t>First order neurons of taste pathway are in the nuclei</a:t>
            </a:r>
          </a:p>
          <a:p>
            <a:pPr>
              <a:buNone/>
            </a:pPr>
            <a:r>
              <a:rPr lang="en-US" dirty="0" smtClean="0"/>
              <a:t>    of three different cranial nerves, situated in medulla</a:t>
            </a:r>
          </a:p>
          <a:p>
            <a:pPr>
              <a:buNone/>
            </a:pPr>
            <a:r>
              <a:rPr lang="en-US" dirty="0" smtClean="0"/>
              <a:t>    oblongata.</a:t>
            </a:r>
          </a:p>
          <a:p>
            <a:pPr>
              <a:buNone/>
            </a:pPr>
            <a:r>
              <a:rPr lang="en-US" b="1" dirty="0" smtClean="0"/>
              <a:t>1.Chorda tympani fibers of facial nerve, </a:t>
            </a:r>
            <a:r>
              <a:rPr lang="en-US" dirty="0" smtClean="0"/>
              <a:t>which run from anterior two third of tongue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b="1" dirty="0" err="1" smtClean="0"/>
              <a:t>Glossopharyngeal</a:t>
            </a:r>
            <a:r>
              <a:rPr lang="en-US" b="1" dirty="0" smtClean="0"/>
              <a:t> nerve fibers, </a:t>
            </a:r>
            <a:r>
              <a:rPr lang="en-US" dirty="0" smtClean="0"/>
              <a:t>which run from posterior one third of the tongue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Vagal fibers, </a:t>
            </a:r>
            <a:r>
              <a:rPr lang="en-US" dirty="0" smtClean="0"/>
              <a:t>which run from taste buds in </a:t>
            </a:r>
            <a:r>
              <a:rPr lang="en-US" dirty="0" err="1" smtClean="0"/>
              <a:t>otherregions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Terminate in the nucleus of </a:t>
            </a:r>
            <a:r>
              <a:rPr lang="en-US" b="1" dirty="0" err="1" smtClean="0"/>
              <a:t>tractus</a:t>
            </a:r>
            <a:r>
              <a:rPr lang="en-US" b="1" dirty="0" smtClean="0"/>
              <a:t> </a:t>
            </a:r>
            <a:r>
              <a:rPr lang="en-US" b="1" dirty="0" err="1" smtClean="0"/>
              <a:t>solitarius</a:t>
            </a:r>
            <a:r>
              <a:rPr lang="en-US" b="1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</TotalTime>
  <Words>826</Words>
  <Application>Microsoft Office PowerPoint</Application>
  <PresentationFormat>On-screen Show (4:3)</PresentationFormat>
  <Paragraphs>144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Physiology of Taste</vt:lpstr>
      <vt:lpstr>Taste buds</vt:lpstr>
      <vt:lpstr>     Situation</vt:lpstr>
      <vt:lpstr>Slide 4</vt:lpstr>
      <vt:lpstr>Slide 5</vt:lpstr>
      <vt:lpstr>Taste buds-Structure</vt:lpstr>
      <vt:lpstr>Taste bud</vt:lpstr>
      <vt:lpstr>Taste buds-Structure</vt:lpstr>
      <vt:lpstr>PATHWAY FOR TASTE</vt:lpstr>
      <vt:lpstr>PATHWAY FOR TASTE</vt:lpstr>
      <vt:lpstr>Slide 11</vt:lpstr>
      <vt:lpstr>PATHWAY FOR TASTE</vt:lpstr>
      <vt:lpstr>Mechanism of taste perception</vt:lpstr>
      <vt:lpstr>       PRIMARY TASTE SENSATIONS</vt:lpstr>
      <vt:lpstr>Taste areas</vt:lpstr>
      <vt:lpstr>Slide 16</vt:lpstr>
      <vt:lpstr>Factors affecting taste sensation</vt:lpstr>
      <vt:lpstr>Factors affecting taste sensation</vt:lpstr>
      <vt:lpstr>Applied  </vt:lpstr>
      <vt:lpstr>Slide 20</vt:lpstr>
      <vt:lpstr>Olfactory receptors</vt:lpstr>
      <vt:lpstr>Olfactory receptors</vt:lpstr>
      <vt:lpstr>Slide 23</vt:lpstr>
      <vt:lpstr>  Olfactory Pathway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anookrishdeepkav</dc:creator>
  <cp:lastModifiedBy>Windows</cp:lastModifiedBy>
  <cp:revision>89</cp:revision>
  <dcterms:created xsi:type="dcterms:W3CDTF">2006-08-16T00:00:00Z</dcterms:created>
  <dcterms:modified xsi:type="dcterms:W3CDTF">2020-08-27T07:48:44Z</dcterms:modified>
</cp:coreProperties>
</file>